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6"/>
  </p:notesMasterIdLst>
  <p:sldIdLst>
    <p:sldId id="284" r:id="rId2"/>
    <p:sldId id="296" r:id="rId3"/>
    <p:sldId id="268" r:id="rId4"/>
    <p:sldId id="26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BBBC314-BAFA-1E4E-899D-5BD2D223473A}">
          <p14:sldIdLst>
            <p14:sldId id="284"/>
            <p14:sldId id="296"/>
            <p14:sldId id="268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lina Hristova Kapralova" initials="KHK" lastIdx="8" clrIdx="0">
    <p:extLst>
      <p:ext uri="{19B8F6BF-5375-455C-9EA6-DF929625EA0E}">
        <p15:presenceInfo xmlns:p15="http://schemas.microsoft.com/office/powerpoint/2012/main" userId="S::kalina@hi.is::28a1bbe5-9426-495e-b255-6167744920e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9D19"/>
    <a:srgbClr val="E7AB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154" autoAdjust="0"/>
    <p:restoredTop sz="76054" autoAdjust="0"/>
  </p:normalViewPr>
  <p:slideViewPr>
    <p:cSldViewPr snapToGrid="0">
      <p:cViewPr varScale="1">
        <p:scale>
          <a:sx n="96" d="100"/>
          <a:sy n="96" d="100"/>
        </p:scale>
        <p:origin x="840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C54787-B2AC-448C-8E5D-85EB2D85CE76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D74E0-4B8E-47C6-B6E2-9995F215A7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5797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Single colonization event after last glaciation</a:t>
            </a:r>
          </a:p>
          <a:p>
            <a:r>
              <a:rPr lang="en-US" dirty="0"/>
              <a:t>Subsequent divergence into four morphs</a:t>
            </a:r>
          </a:p>
          <a:p>
            <a:pPr lvl="1"/>
            <a:r>
              <a:rPr lang="en-US" dirty="0"/>
              <a:t>Different trophic preferences </a:t>
            </a:r>
            <a:r>
              <a:rPr lang="en-US" dirty="0">
                <a:sym typeface="Wingdings" panose="05000000000000000000" pitchFamily="2" charset="2"/>
              </a:rPr>
              <a:t> occupy different niches  differences in morphology of the feeding apparatus and other traits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Diverging life history traits, parasitic loads, </a:t>
            </a:r>
            <a:r>
              <a:rPr lang="en-US" dirty="0" err="1">
                <a:sym typeface="Wingdings" panose="05000000000000000000" pitchFamily="2" charset="2"/>
              </a:rPr>
              <a:t>behaviour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Resource polymorphism (adaptive divergence)</a:t>
            </a:r>
          </a:p>
          <a:p>
            <a:r>
              <a:rPr lang="en-US" dirty="0">
                <a:sym typeface="Wingdings" panose="05000000000000000000" pitchFamily="2" charset="2"/>
              </a:rPr>
              <a:t>Benthic-limnetic axis</a:t>
            </a:r>
          </a:p>
          <a:p>
            <a:endParaRPr lang="en-GB" dirty="0"/>
          </a:p>
          <a:p>
            <a:r>
              <a:rPr lang="en-GB" dirty="0"/>
              <a:t>Product of a genetic component and phenotypic plasticity.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D74E0-4B8E-47C6-B6E2-9995F215A7C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3254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/>
              <a:t>When all individuals are pooled together they tend to group by life stage...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/>
              <a:t>But when we examine each of them: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/>
              <a:t>Month 12: </a:t>
            </a:r>
            <a:r>
              <a:rPr lang="es-ES" baseline="0" dirty="0" err="1"/>
              <a:t>Hybrids</a:t>
            </a:r>
            <a:r>
              <a:rPr lang="es-ES" baseline="0" dirty="0"/>
              <a:t> look </a:t>
            </a:r>
            <a:r>
              <a:rPr lang="es-ES" baseline="0" dirty="0" err="1"/>
              <a:t>intermediate</a:t>
            </a:r>
            <a:r>
              <a:rPr lang="es-ES" baseline="0" dirty="0"/>
              <a:t> </a:t>
            </a:r>
            <a:r>
              <a:rPr lang="es-ES" baseline="0" dirty="0" err="1"/>
              <a:t>but</a:t>
            </a:r>
            <a:r>
              <a:rPr lang="es-ES" baseline="0" dirty="0"/>
              <a:t> </a:t>
            </a:r>
            <a:r>
              <a:rPr lang="es-ES" baseline="0" dirty="0" err="1"/>
              <a:t>reciprocal</a:t>
            </a:r>
            <a:r>
              <a:rPr lang="es-ES" baseline="0" dirty="0"/>
              <a:t> </a:t>
            </a:r>
            <a:r>
              <a:rPr lang="es-ES" baseline="0" dirty="0" err="1"/>
              <a:t>crosses</a:t>
            </a:r>
            <a:r>
              <a:rPr lang="es-ES" baseline="0" dirty="0"/>
              <a:t> </a:t>
            </a:r>
            <a:r>
              <a:rPr lang="es-ES" baseline="0" dirty="0" err="1"/>
              <a:t>tend</a:t>
            </a:r>
            <a:r>
              <a:rPr lang="es-ES" baseline="0" dirty="0"/>
              <a:t> to </a:t>
            </a:r>
            <a:r>
              <a:rPr lang="es-ES" baseline="0" dirty="0" err="1"/>
              <a:t>overlap</a:t>
            </a:r>
            <a:r>
              <a:rPr lang="es-ES" baseline="0" dirty="0"/>
              <a:t>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their</a:t>
            </a:r>
            <a:r>
              <a:rPr lang="es-ES" baseline="0" dirty="0"/>
              <a:t> </a:t>
            </a:r>
            <a:r>
              <a:rPr lang="es-ES" baseline="0" dirty="0" err="1"/>
              <a:t>parentals</a:t>
            </a:r>
            <a:r>
              <a:rPr lang="es-ES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baseline="0" dirty="0" err="1"/>
              <a:t>Month</a:t>
            </a:r>
            <a:r>
              <a:rPr lang="es-ES" baseline="0" dirty="0"/>
              <a:t> 18: </a:t>
            </a:r>
            <a:r>
              <a:rPr lang="es-ES" baseline="0" dirty="0" err="1"/>
              <a:t>Some</a:t>
            </a:r>
            <a:r>
              <a:rPr lang="es-ES" baseline="0" dirty="0"/>
              <a:t> of </a:t>
            </a:r>
            <a:r>
              <a:rPr lang="es-ES" baseline="0" dirty="0" err="1"/>
              <a:t>th</a:t>
            </a:r>
            <a:r>
              <a:rPr lang="es-ES" baseline="0" dirty="0"/>
              <a:t> </a:t>
            </a:r>
            <a:r>
              <a:rPr lang="es-ES" baseline="0" dirty="0" err="1"/>
              <a:t>hybrids</a:t>
            </a:r>
            <a:r>
              <a:rPr lang="es-ES" baseline="0" dirty="0"/>
              <a:t> </a:t>
            </a:r>
            <a:r>
              <a:rPr lang="es-ES" baseline="0" dirty="0" err="1"/>
              <a:t>still</a:t>
            </a:r>
            <a:r>
              <a:rPr lang="es-ES" baseline="0" dirty="0"/>
              <a:t> look </a:t>
            </a:r>
            <a:r>
              <a:rPr lang="es-ES" baseline="0" dirty="0" err="1"/>
              <a:t>intermediate</a:t>
            </a:r>
            <a:r>
              <a:rPr lang="es-ES" baseline="0" dirty="0"/>
              <a:t> </a:t>
            </a:r>
            <a:r>
              <a:rPr lang="es-ES" baseline="0" dirty="0" err="1"/>
              <a:t>but</a:t>
            </a:r>
            <a:r>
              <a:rPr lang="es-ES" baseline="0" dirty="0"/>
              <a:t> </a:t>
            </a:r>
            <a:r>
              <a:rPr lang="es-ES" baseline="0" dirty="0" err="1"/>
              <a:t>many</a:t>
            </a:r>
            <a:r>
              <a:rPr lang="es-ES" baseline="0" dirty="0"/>
              <a:t> are extreme at </a:t>
            </a:r>
            <a:r>
              <a:rPr lang="es-ES" baseline="0" dirty="0" err="1"/>
              <a:t>high</a:t>
            </a:r>
            <a:r>
              <a:rPr lang="es-ES" baseline="0" dirty="0"/>
              <a:t> </a:t>
            </a:r>
            <a:r>
              <a:rPr lang="es-ES" baseline="0" dirty="0" err="1"/>
              <a:t>values</a:t>
            </a:r>
            <a:r>
              <a:rPr lang="es-ES" baseline="0" dirty="0"/>
              <a:t> of PC1.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baseline="0" dirty="0" err="1"/>
              <a:t>Month</a:t>
            </a:r>
            <a:r>
              <a:rPr lang="es-ES" baseline="0" dirty="0"/>
              <a:t> 24: </a:t>
            </a:r>
            <a:r>
              <a:rPr lang="es-ES" baseline="0" dirty="0" err="1"/>
              <a:t>Pure</a:t>
            </a:r>
            <a:r>
              <a:rPr lang="es-ES" baseline="0" dirty="0"/>
              <a:t> </a:t>
            </a:r>
            <a:r>
              <a:rPr lang="es-ES" baseline="0" dirty="0" err="1"/>
              <a:t>crosses</a:t>
            </a:r>
            <a:r>
              <a:rPr lang="es-ES" baseline="0" dirty="0"/>
              <a:t> </a:t>
            </a:r>
            <a:r>
              <a:rPr lang="is-IS" baseline="0" dirty="0"/>
              <a:t>don‘t share morphospace anymore! Hybrids tend to overlap with their respective maternal phonotype (but each of them in a different way) and show extreme phenotypes.</a:t>
            </a:r>
            <a:endParaRPr lang="en-GB" dirty="0"/>
          </a:p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D74E0-4B8E-47C6-B6E2-9995F215A7C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8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86A4-4452-41DF-B15B-2E0B4C16B266}" type="datetime1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68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E1F8-0816-4125-9896-2FBEA3437F4B}" type="datetime1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702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3A862-B0FA-4C88-B2C7-5FD18288C888}" type="datetime1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133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7D801-3D7A-4DB8-BD37-95CE77180904}" type="datetime1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702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56E31-57DF-4243-9BDD-830099349A74}" type="datetime1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581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87C8F-20C4-4AFD-83DF-132CD19E3EA2}" type="datetime1">
              <a:rPr lang="en-GB" smtClean="0"/>
              <a:t>19/05/2020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269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D64F8-6932-4694-847D-ED45BE856A00}" type="datetime1">
              <a:rPr lang="en-GB" smtClean="0"/>
              <a:t>19/05/2020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961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2EC81-5375-469C-97E2-917CD5717C4B}" type="datetime1">
              <a:rPr lang="en-GB" smtClean="0"/>
              <a:t>19/05/2020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242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36934-D594-474A-B431-A9DBE3C165A9}" type="datetime1">
              <a:rPr lang="en-GB" smtClean="0"/>
              <a:t>19/05/2020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3170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8F5A7-B570-4BDE-BEAA-6CD0E648C321}" type="datetime1">
              <a:rPr lang="en-GB" smtClean="0"/>
              <a:t>19/05/2020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686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5A2AF-187A-4FAE-80EF-D1A6FD74DD20}" type="datetime1">
              <a:rPr lang="en-GB" smtClean="0"/>
              <a:t>19/05/2020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639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4CCB0-2017-4890-8A6F-C8E0CF182717}" type="datetime1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438A0-7758-4E1B-987B-AE481155E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801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tiff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" name="Picture 20" descr="Verkfræði- og náttúruvísindasvið HÍ (@uisens) | Twitt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5029" y="792369"/>
            <a:ext cx="1477328" cy="1477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Háskóli Ísland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313" y="4588955"/>
            <a:ext cx="3703871" cy="1200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Marcador de número de diapositiva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1</a:t>
            </a:fld>
            <a:endParaRPr lang="en-GB"/>
          </a:p>
        </p:txBody>
      </p:sp>
      <p:sp>
        <p:nvSpPr>
          <p:cNvPr id="24" name="Rectángulo 23"/>
          <p:cNvSpPr/>
          <p:nvPr/>
        </p:nvSpPr>
        <p:spPr>
          <a:xfrm>
            <a:off x="11290376" y="6022994"/>
            <a:ext cx="750137" cy="333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ítulo 3">
            <a:extLst>
              <a:ext uri="{FF2B5EF4-FFF2-40B4-BE49-F238E27FC236}">
                <a16:creationId xmlns:a16="http://schemas.microsoft.com/office/drawing/2014/main" id="{9A1C3653-1647-7C41-B076-40498ED65CDE}"/>
              </a:ext>
            </a:extLst>
          </p:cNvPr>
          <p:cNvSpPr txBox="1">
            <a:spLocks/>
          </p:cNvSpPr>
          <p:nvPr/>
        </p:nvSpPr>
        <p:spPr>
          <a:xfrm>
            <a:off x="1676284" y="2923959"/>
            <a:ext cx="5070963" cy="13544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genomic</a:t>
            </a:r>
            <a:r>
              <a:rPr lang="es-ES" sz="2400" dirty="0"/>
              <a:t> </a:t>
            </a:r>
            <a:r>
              <a:rPr lang="es-ES" sz="2400" dirty="0" err="1"/>
              <a:t>basis</a:t>
            </a:r>
            <a:r>
              <a:rPr lang="es-ES" sz="2400" dirty="0"/>
              <a:t> of </a:t>
            </a:r>
            <a:r>
              <a:rPr lang="es-ES" sz="2400" dirty="0" err="1"/>
              <a:t>adaptive</a:t>
            </a:r>
            <a:r>
              <a:rPr lang="es-ES" sz="2400" dirty="0"/>
              <a:t> </a:t>
            </a:r>
            <a:r>
              <a:rPr lang="es-ES" sz="2400" dirty="0" err="1"/>
              <a:t>differentiation</a:t>
            </a:r>
            <a:r>
              <a:rPr lang="es-ES" sz="2400" dirty="0"/>
              <a:t> </a:t>
            </a:r>
            <a:r>
              <a:rPr lang="es-ES" sz="2400" dirty="0" err="1"/>
              <a:t>between</a:t>
            </a:r>
            <a:r>
              <a:rPr lang="es-ES" sz="2400" dirty="0"/>
              <a:t> </a:t>
            </a:r>
            <a:r>
              <a:rPr lang="es-ES" sz="2400" dirty="0" err="1"/>
              <a:t>closely</a:t>
            </a:r>
            <a:r>
              <a:rPr lang="es-ES" sz="2400" dirty="0"/>
              <a:t> </a:t>
            </a:r>
            <a:r>
              <a:rPr lang="es-ES" sz="2400" dirty="0" err="1"/>
              <a:t>related</a:t>
            </a:r>
            <a:r>
              <a:rPr lang="es-ES" sz="2400" dirty="0"/>
              <a:t> </a:t>
            </a:r>
            <a:r>
              <a:rPr lang="es-ES" sz="2400" dirty="0" err="1"/>
              <a:t>morphs</a:t>
            </a:r>
            <a:r>
              <a:rPr lang="es-ES" sz="2400" dirty="0"/>
              <a:t> of </a:t>
            </a:r>
            <a:r>
              <a:rPr lang="es-ES" sz="2400" dirty="0" err="1"/>
              <a:t>Arctic</a:t>
            </a:r>
            <a:r>
              <a:rPr lang="es-ES" sz="2400" dirty="0"/>
              <a:t> </a:t>
            </a:r>
            <a:r>
              <a:rPr lang="es-ES" sz="2400" dirty="0" err="1"/>
              <a:t>charr</a:t>
            </a:r>
            <a:r>
              <a:rPr lang="es-ES" sz="2400" dirty="0"/>
              <a:t> in </a:t>
            </a:r>
            <a:r>
              <a:rPr lang="es-ES" sz="2400" dirty="0" err="1"/>
              <a:t>lake</a:t>
            </a:r>
            <a:r>
              <a:rPr lang="es-ES" sz="2400" dirty="0"/>
              <a:t> </a:t>
            </a:r>
            <a:r>
              <a:rPr lang="es-ES" sz="2400" dirty="0" err="1"/>
              <a:t>Þingvallavatn</a:t>
            </a:r>
            <a:endParaRPr lang="en-GB" sz="2400" dirty="0"/>
          </a:p>
        </p:txBody>
      </p:sp>
      <p:sp>
        <p:nvSpPr>
          <p:cNvPr id="25" name="CuadroTexto 5">
            <a:extLst>
              <a:ext uri="{FF2B5EF4-FFF2-40B4-BE49-F238E27FC236}">
                <a16:creationId xmlns:a16="http://schemas.microsoft.com/office/drawing/2014/main" id="{DCE9CA3F-4FD3-EB4A-9075-17D8B6FF2AA7}"/>
              </a:ext>
            </a:extLst>
          </p:cNvPr>
          <p:cNvSpPr txBox="1"/>
          <p:nvPr/>
        </p:nvSpPr>
        <p:spPr>
          <a:xfrm>
            <a:off x="8092301" y="5784006"/>
            <a:ext cx="228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chemeClr val="bg1">
                    <a:lumMod val="50000"/>
                  </a:schemeClr>
                </a:solidFill>
              </a:rPr>
              <a:t>Figure: Quentin Horta</a:t>
            </a:r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E3EE4F8-F65C-B24B-A656-739B218491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447" t="20168" r="25148" b="25979"/>
          <a:stretch/>
        </p:blipFill>
        <p:spPr>
          <a:xfrm>
            <a:off x="7591757" y="3041693"/>
            <a:ext cx="2786544" cy="27855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EDB4E0-3A72-6442-B543-7A168A05D144}"/>
              </a:ext>
            </a:extLst>
          </p:cNvPr>
          <p:cNvSpPr txBox="1"/>
          <p:nvPr/>
        </p:nvSpPr>
        <p:spPr>
          <a:xfrm>
            <a:off x="996794" y="792369"/>
            <a:ext cx="7764147" cy="1477328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Marina de la </a:t>
            </a:r>
            <a:r>
              <a:rPr lang="en-GB" dirty="0" err="1"/>
              <a:t>Cámara</a:t>
            </a:r>
            <a:endParaRPr lang="en-GB" dirty="0"/>
          </a:p>
          <a:p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PhD candidate, University of Iceland.</a:t>
            </a:r>
          </a:p>
          <a:p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Advisors: 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Kalina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H. 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Kapralova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(HÍ) &amp; Michael Morrisey (U. St Andrews)</a:t>
            </a:r>
          </a:p>
          <a:p>
            <a:r>
              <a:rPr lang="en-GB" dirty="0"/>
              <a:t>Research interests: evolutionary biology, adaptive divergence, hybridization, speciation.</a:t>
            </a:r>
          </a:p>
        </p:txBody>
      </p:sp>
      <p:pic>
        <p:nvPicPr>
          <p:cNvPr id="29" name="Imagen 19">
            <a:extLst>
              <a:ext uri="{FF2B5EF4-FFF2-40B4-BE49-F238E27FC236}">
                <a16:creationId xmlns:a16="http://schemas.microsoft.com/office/drawing/2014/main" id="{97B0F21E-653C-E84B-AE14-AD4F142F12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6722" y="4586261"/>
            <a:ext cx="1593133" cy="120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275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CDBAE-C2CD-4346-B6EB-E9B7859C0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0523"/>
            <a:ext cx="10515600" cy="2004970"/>
          </a:xfrm>
        </p:spPr>
        <p:txBody>
          <a:bodyPr>
            <a:normAutofit fontScale="92500" lnSpcReduction="10000"/>
          </a:bodyPr>
          <a:lstStyle/>
          <a:p>
            <a:r>
              <a:rPr lang="en-GB" sz="2200" dirty="0"/>
              <a:t>Identify genomic regions associated with complex adaptive traits, associated mainly with trophic preferences</a:t>
            </a:r>
          </a:p>
          <a:p>
            <a:r>
              <a:rPr lang="en-GB" sz="2200" dirty="0"/>
              <a:t>I will combine QTL mapping and population genomic methods</a:t>
            </a:r>
          </a:p>
          <a:p>
            <a:r>
              <a:rPr lang="en-GB" sz="2200" dirty="0"/>
              <a:t>Need of exploring phenotypic platforms to identify major axes of variation between morphs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b="1" dirty="0">
                <a:sym typeface="Wingdings" pitchFamily="2" charset="2"/>
              </a:rPr>
              <a:t>GMM</a:t>
            </a:r>
            <a:r>
              <a:rPr lang="en-GB" sz="2200" dirty="0">
                <a:sym typeface="Wingdings" pitchFamily="2" charset="2"/>
              </a:rPr>
              <a:t> + linear measurements + coloration…</a:t>
            </a:r>
          </a:p>
          <a:p>
            <a:r>
              <a:rPr lang="en-GB" sz="2200" dirty="0">
                <a:sym typeface="Wingdings" pitchFamily="2" charset="2"/>
              </a:rPr>
              <a:t>QTL families set up: families grown in common garden conditions</a:t>
            </a:r>
            <a:endParaRPr lang="en-GB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53F72-0D98-0048-BE2F-0E044F000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2</a:t>
            </a:fld>
            <a:endParaRPr lang="en-GB"/>
          </a:p>
        </p:txBody>
      </p:sp>
      <p:pic>
        <p:nvPicPr>
          <p:cNvPr id="5" name="Imagen 26">
            <a:extLst>
              <a:ext uri="{FF2B5EF4-FFF2-40B4-BE49-F238E27FC236}">
                <a16:creationId xmlns:a16="http://schemas.microsoft.com/office/drawing/2014/main" id="{DDA69225-4361-5E47-A91A-35480CBCF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408" y="3332011"/>
            <a:ext cx="7272143" cy="2985466"/>
          </a:xfrm>
          <a:prstGeom prst="rect">
            <a:avLst/>
          </a:prstGeom>
        </p:spPr>
      </p:pic>
      <p:sp>
        <p:nvSpPr>
          <p:cNvPr id="6" name="CuadroTexto 25">
            <a:extLst>
              <a:ext uri="{FF2B5EF4-FFF2-40B4-BE49-F238E27FC236}">
                <a16:creationId xmlns:a16="http://schemas.microsoft.com/office/drawing/2014/main" id="{3EA92A00-8616-1F47-AD66-EA92C2BB6220}"/>
              </a:ext>
            </a:extLst>
          </p:cNvPr>
          <p:cNvSpPr txBox="1"/>
          <p:nvPr/>
        </p:nvSpPr>
        <p:spPr>
          <a:xfrm>
            <a:off x="586408" y="2666227"/>
            <a:ext cx="11087100" cy="36933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 err="1"/>
              <a:t>Common</a:t>
            </a:r>
            <a:r>
              <a:rPr lang="es-ES" dirty="0"/>
              <a:t> </a:t>
            </a:r>
            <a:r>
              <a:rPr lang="es-ES" dirty="0" err="1"/>
              <a:t>garden</a:t>
            </a:r>
            <a:r>
              <a:rPr lang="es-ES" dirty="0"/>
              <a:t> </a:t>
            </a:r>
            <a:r>
              <a:rPr lang="es-ES" dirty="0" err="1"/>
              <a:t>conditions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s-ES" dirty="0" err="1">
                <a:sym typeface="Wingdings" panose="05000000000000000000" pitchFamily="2" charset="2"/>
              </a:rPr>
              <a:t>develop</a:t>
            </a:r>
            <a:r>
              <a:rPr lang="es-ES" dirty="0">
                <a:sym typeface="Wingdings" panose="05000000000000000000" pitchFamily="2" charset="2"/>
              </a:rPr>
              <a:t> a </a:t>
            </a:r>
            <a:r>
              <a:rPr lang="es-ES" dirty="0" err="1">
                <a:sym typeface="Wingdings" panose="05000000000000000000" pitchFamily="2" charset="2"/>
              </a:rPr>
              <a:t>phenotyping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platform</a:t>
            </a:r>
            <a:r>
              <a:rPr lang="es-ES" dirty="0">
                <a:sym typeface="Wingdings" panose="05000000000000000000" pitchFamily="2" charset="2"/>
              </a:rPr>
              <a:t> + </a:t>
            </a:r>
            <a:r>
              <a:rPr lang="es-ES" dirty="0" err="1">
                <a:sym typeface="Wingdings" panose="05000000000000000000" pitchFamily="2" charset="2"/>
              </a:rPr>
              <a:t>studying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differences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during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ontogeny</a:t>
            </a:r>
            <a:endParaRPr lang="en-GB" dirty="0"/>
          </a:p>
        </p:txBody>
      </p:sp>
      <p:sp>
        <p:nvSpPr>
          <p:cNvPr id="7" name="CuadroTexto 3">
            <a:extLst>
              <a:ext uri="{FF2B5EF4-FFF2-40B4-BE49-F238E27FC236}">
                <a16:creationId xmlns:a16="http://schemas.microsoft.com/office/drawing/2014/main" id="{172DD1AA-8CFD-544D-A7EF-0A5D9DF542EF}"/>
              </a:ext>
            </a:extLst>
          </p:cNvPr>
          <p:cNvSpPr txBox="1"/>
          <p:nvPr/>
        </p:nvSpPr>
        <p:spPr>
          <a:xfrm>
            <a:off x="8049040" y="3332011"/>
            <a:ext cx="3556552" cy="280076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err="1"/>
              <a:t>What’s</a:t>
            </a:r>
            <a:r>
              <a:rPr lang="es-ES" sz="1600" dirty="0"/>
              <a:t> </a:t>
            </a:r>
            <a:r>
              <a:rPr lang="es-ES" sz="1600" dirty="0" err="1"/>
              <a:t>driving</a:t>
            </a:r>
            <a:r>
              <a:rPr lang="es-ES" sz="1600" dirty="0"/>
              <a:t> </a:t>
            </a:r>
            <a:r>
              <a:rPr lang="es-ES" sz="1600" dirty="0" err="1"/>
              <a:t>shape</a:t>
            </a:r>
            <a:r>
              <a:rPr lang="es-ES" sz="1600" dirty="0"/>
              <a:t> </a:t>
            </a:r>
            <a:r>
              <a:rPr lang="es-ES" sz="1600" dirty="0" err="1"/>
              <a:t>for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whole</a:t>
            </a:r>
            <a:r>
              <a:rPr lang="es-ES" sz="1600" dirty="0"/>
              <a:t> set of </a:t>
            </a:r>
            <a:r>
              <a:rPr lang="es-ES" sz="1600" dirty="0" err="1"/>
              <a:t>individuals</a:t>
            </a:r>
            <a:r>
              <a:rPr lang="es-ES" sz="1600" dirty="0"/>
              <a:t>? </a:t>
            </a:r>
            <a:r>
              <a:rPr lang="es-ES" sz="1600" dirty="0" err="1"/>
              <a:t>Morph</a:t>
            </a:r>
            <a:r>
              <a:rPr lang="es-ES" sz="1600" dirty="0"/>
              <a:t>? </a:t>
            </a:r>
            <a:r>
              <a:rPr lang="es-ES" sz="1600" dirty="0" err="1"/>
              <a:t>Life</a:t>
            </a:r>
            <a:r>
              <a:rPr lang="es-ES" sz="1600" dirty="0"/>
              <a:t> </a:t>
            </a:r>
            <a:r>
              <a:rPr lang="es-ES" sz="1600" dirty="0" err="1"/>
              <a:t>stage</a:t>
            </a:r>
            <a:r>
              <a:rPr lang="es-ES" sz="1600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err="1"/>
              <a:t>How</a:t>
            </a:r>
            <a:r>
              <a:rPr lang="es-ES" sz="1600" dirty="0"/>
              <a:t> </a:t>
            </a:r>
            <a:r>
              <a:rPr lang="es-ES" sz="1600" dirty="0" err="1"/>
              <a:t>early</a:t>
            </a:r>
            <a:r>
              <a:rPr lang="es-ES" sz="1600" dirty="0"/>
              <a:t> can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detect</a:t>
            </a:r>
            <a:r>
              <a:rPr lang="es-ES" sz="1600" dirty="0"/>
              <a:t> </a:t>
            </a:r>
            <a:r>
              <a:rPr lang="es-ES" sz="1600" dirty="0" err="1"/>
              <a:t>differences</a:t>
            </a:r>
            <a:r>
              <a:rPr lang="es-ES" sz="1600" dirty="0"/>
              <a:t> </a:t>
            </a:r>
            <a:r>
              <a:rPr lang="es-ES" sz="1600" dirty="0" err="1"/>
              <a:t>between</a:t>
            </a:r>
            <a:r>
              <a:rPr lang="es-ES" sz="1600" dirty="0"/>
              <a:t> </a:t>
            </a:r>
            <a:r>
              <a:rPr lang="es-ES" sz="1600" dirty="0" err="1"/>
              <a:t>pure</a:t>
            </a:r>
            <a:r>
              <a:rPr lang="es-ES" sz="1600" dirty="0"/>
              <a:t> </a:t>
            </a:r>
            <a:r>
              <a:rPr lang="es-ES" sz="1600" dirty="0" err="1"/>
              <a:t>crosses</a:t>
            </a:r>
            <a:r>
              <a:rPr lang="es-ES" sz="1600" dirty="0"/>
              <a:t>? And </a:t>
            </a:r>
            <a:r>
              <a:rPr lang="es-ES" sz="1600" dirty="0" err="1"/>
              <a:t>hybrids</a:t>
            </a:r>
            <a:r>
              <a:rPr lang="es-ES" sz="1600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Are </a:t>
            </a:r>
            <a:r>
              <a:rPr lang="es-ES" sz="1600" dirty="0" err="1"/>
              <a:t>hybrids</a:t>
            </a:r>
            <a:r>
              <a:rPr lang="es-ES" sz="1600" dirty="0"/>
              <a:t> </a:t>
            </a:r>
            <a:r>
              <a:rPr lang="es-ES" sz="1600" dirty="0" err="1"/>
              <a:t>intermediate</a:t>
            </a:r>
            <a:r>
              <a:rPr lang="es-ES" sz="1600" dirty="0"/>
              <a:t> in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morphospace</a:t>
            </a:r>
            <a:r>
              <a:rPr lang="es-ES" sz="1600" dirty="0"/>
              <a:t>? </a:t>
            </a:r>
            <a:r>
              <a:rPr lang="es-ES" sz="1600" dirty="0" err="1"/>
              <a:t>For</a:t>
            </a:r>
            <a:r>
              <a:rPr lang="es-ES" sz="1600" dirty="0"/>
              <a:t> </a:t>
            </a:r>
            <a:r>
              <a:rPr lang="es-ES" sz="1600" dirty="0" err="1"/>
              <a:t>each</a:t>
            </a:r>
            <a:r>
              <a:rPr lang="es-ES" sz="1600" dirty="0"/>
              <a:t> </a:t>
            </a:r>
            <a:r>
              <a:rPr lang="es-ES" sz="1600" dirty="0" err="1"/>
              <a:t>life</a:t>
            </a:r>
            <a:r>
              <a:rPr lang="es-ES" sz="1600" dirty="0"/>
              <a:t> </a:t>
            </a:r>
            <a:r>
              <a:rPr lang="es-ES" sz="1600" dirty="0" err="1"/>
              <a:t>stage</a:t>
            </a:r>
            <a:r>
              <a:rPr lang="es-ES" sz="1600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Are </a:t>
            </a:r>
            <a:r>
              <a:rPr lang="es-ES" sz="1600" dirty="0" err="1"/>
              <a:t>there</a:t>
            </a:r>
            <a:r>
              <a:rPr lang="es-ES" sz="1600" dirty="0"/>
              <a:t> </a:t>
            </a:r>
            <a:r>
              <a:rPr lang="es-ES" sz="1600" dirty="0" err="1"/>
              <a:t>differences</a:t>
            </a:r>
            <a:r>
              <a:rPr lang="es-ES" sz="1600" dirty="0"/>
              <a:t> </a:t>
            </a:r>
            <a:r>
              <a:rPr lang="es-ES" sz="1600" dirty="0" err="1"/>
              <a:t>between</a:t>
            </a:r>
            <a:r>
              <a:rPr lang="es-ES" sz="1600" dirty="0"/>
              <a:t> </a:t>
            </a:r>
            <a:r>
              <a:rPr lang="es-ES" sz="1600" dirty="0" err="1"/>
              <a:t>reciprocal</a:t>
            </a:r>
            <a:r>
              <a:rPr lang="es-ES" sz="1600" dirty="0"/>
              <a:t> </a:t>
            </a:r>
            <a:r>
              <a:rPr lang="es-ES" sz="1600" dirty="0" err="1"/>
              <a:t>hybrids</a:t>
            </a:r>
            <a:r>
              <a:rPr lang="es-ES" sz="1600" dirty="0"/>
              <a:t> (i.e. </a:t>
            </a:r>
            <a:r>
              <a:rPr lang="es-ES" sz="1600" dirty="0" err="1"/>
              <a:t>PLxSB</a:t>
            </a:r>
            <a:r>
              <a:rPr lang="es-ES" sz="1600" dirty="0"/>
              <a:t> and </a:t>
            </a:r>
            <a:r>
              <a:rPr lang="es-ES" sz="1600" dirty="0" err="1"/>
              <a:t>SBxPL</a:t>
            </a:r>
            <a:r>
              <a:rPr lang="es-ES" sz="1600" dirty="0"/>
              <a:t>)?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70449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3</a:t>
            </a:fld>
            <a:endParaRPr lang="en-GB"/>
          </a:p>
        </p:txBody>
      </p:sp>
      <p:sp>
        <p:nvSpPr>
          <p:cNvPr id="10" name="CuadroTexto 9"/>
          <p:cNvSpPr txBox="1"/>
          <p:nvPr/>
        </p:nvSpPr>
        <p:spPr>
          <a:xfrm>
            <a:off x="459269" y="274084"/>
            <a:ext cx="11273461" cy="430887"/>
          </a:xfrm>
          <a:prstGeom prst="rect">
            <a:avLst/>
          </a:prstGeom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-ES" sz="2200" dirty="0" err="1"/>
              <a:t>What’s</a:t>
            </a:r>
            <a:r>
              <a:rPr lang="es-ES" sz="2200" dirty="0"/>
              <a:t> </a:t>
            </a:r>
            <a:r>
              <a:rPr lang="es-ES" sz="2200" dirty="0" err="1"/>
              <a:t>driving</a:t>
            </a:r>
            <a:r>
              <a:rPr lang="es-ES" sz="2200" dirty="0"/>
              <a:t> </a:t>
            </a:r>
            <a:r>
              <a:rPr lang="es-ES" sz="2200" dirty="0" err="1"/>
              <a:t>shape</a:t>
            </a:r>
            <a:r>
              <a:rPr lang="es-ES" sz="2200" dirty="0"/>
              <a:t> </a:t>
            </a:r>
            <a:r>
              <a:rPr lang="es-ES" sz="2200" dirty="0" err="1"/>
              <a:t>variation</a:t>
            </a:r>
            <a:r>
              <a:rPr lang="es-ES" sz="2200" dirty="0"/>
              <a:t>?</a:t>
            </a:r>
            <a:endParaRPr lang="en-GB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DEE11-26F7-A242-8683-60CA8A075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52" y="3807843"/>
            <a:ext cx="4788086" cy="27310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CF547F-9747-2345-AAFC-D4DE2B30E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7837" y="786777"/>
            <a:ext cx="4788085" cy="2913159"/>
          </a:xfrm>
          <a:prstGeom prst="rect">
            <a:avLst/>
          </a:prstGeom>
        </p:spPr>
      </p:pic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E1C68F6E-A8C5-C948-98DC-47B52E8D34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612" y="823561"/>
            <a:ext cx="3738832" cy="29131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E1AA28-E2CF-2D4E-84BB-D280A9404E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9275" y="3736720"/>
            <a:ext cx="5113455" cy="28732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47DFD29-5FB1-6C4B-B51D-6137C2F4DC92}"/>
              </a:ext>
            </a:extLst>
          </p:cNvPr>
          <p:cNvSpPr txBox="1"/>
          <p:nvPr/>
        </p:nvSpPr>
        <p:spPr>
          <a:xfrm>
            <a:off x="459269" y="1510561"/>
            <a:ext cx="1646982" cy="13849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dirty="0"/>
              <a:t>Individuals group nicely by life stage…</a:t>
            </a:r>
          </a:p>
          <a:p>
            <a:r>
              <a:rPr lang="en-GB" sz="1400" dirty="0"/>
              <a:t>But when we examine each of them…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7A7F24-D4ED-9840-BCE7-6652209B8870}"/>
              </a:ext>
            </a:extLst>
          </p:cNvPr>
          <p:cNvSpPr txBox="1"/>
          <p:nvPr/>
        </p:nvSpPr>
        <p:spPr>
          <a:xfrm>
            <a:off x="459269" y="4608775"/>
            <a:ext cx="1646982" cy="73866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dirty="0"/>
              <a:t>Month 12. Hybrids intermediate in </a:t>
            </a:r>
            <a:r>
              <a:rPr lang="en-GB" sz="1400" dirty="0" err="1"/>
              <a:t>morphospace</a:t>
            </a:r>
            <a:endParaRPr lang="en-GB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5E5B1E-8717-7240-8FC5-0A729CEC06D0}"/>
              </a:ext>
            </a:extLst>
          </p:cNvPr>
          <p:cNvSpPr txBox="1"/>
          <p:nvPr/>
        </p:nvSpPr>
        <p:spPr>
          <a:xfrm>
            <a:off x="6216558" y="1735293"/>
            <a:ext cx="1646982" cy="73866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dirty="0"/>
              <a:t>Month 18. Hybrids both intermediate and extreme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CF8CFD-90D4-2D4D-8C29-805407526F99}"/>
              </a:ext>
            </a:extLst>
          </p:cNvPr>
          <p:cNvSpPr txBox="1"/>
          <p:nvPr/>
        </p:nvSpPr>
        <p:spPr>
          <a:xfrm>
            <a:off x="6216558" y="4384044"/>
            <a:ext cx="1646982" cy="10926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300" dirty="0"/>
              <a:t>Month 24. Pure crosses separated.</a:t>
            </a:r>
          </a:p>
          <a:p>
            <a:r>
              <a:rPr lang="en-GB" sz="1300" dirty="0"/>
              <a:t>Hybrids overlap with their respective maternal phenotype</a:t>
            </a:r>
          </a:p>
        </p:txBody>
      </p:sp>
    </p:spTree>
    <p:extLst>
      <p:ext uri="{BB962C8B-B14F-4D97-AF65-F5344CB8AC3E}">
        <p14:creationId xmlns:p14="http://schemas.microsoft.com/office/powerpoint/2010/main" val="333749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887016" y="519543"/>
            <a:ext cx="10417968" cy="492443"/>
          </a:xfrm>
          <a:prstGeom prst="rect">
            <a:avLst/>
          </a:prstGeom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-ES" sz="2600" dirty="0" err="1"/>
              <a:t>Conclusions</a:t>
            </a:r>
            <a:endParaRPr lang="en-GB" sz="26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023938" y="1152709"/>
            <a:ext cx="103298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err="1"/>
              <a:t>Strong</a:t>
            </a:r>
            <a:r>
              <a:rPr lang="es-ES" sz="2000" dirty="0"/>
              <a:t> </a:t>
            </a:r>
            <a:r>
              <a:rPr lang="es-ES" sz="2000" dirty="0" err="1"/>
              <a:t>genetic</a:t>
            </a:r>
            <a:r>
              <a:rPr lang="es-ES" sz="2000" dirty="0"/>
              <a:t> </a:t>
            </a:r>
            <a:r>
              <a:rPr lang="es-ES" sz="2000" dirty="0" err="1"/>
              <a:t>component</a:t>
            </a:r>
            <a:r>
              <a:rPr lang="es-ES" sz="2000" dirty="0"/>
              <a:t> of </a:t>
            </a:r>
            <a:r>
              <a:rPr lang="es-ES" sz="2000" dirty="0" err="1"/>
              <a:t>morphology</a:t>
            </a:r>
            <a:r>
              <a:rPr lang="es-ES" sz="20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err="1"/>
              <a:t>Differences</a:t>
            </a:r>
            <a:r>
              <a:rPr lang="es-ES" sz="2000" dirty="0"/>
              <a:t> </a:t>
            </a:r>
            <a:r>
              <a:rPr lang="es-ES" sz="2000" dirty="0" err="1"/>
              <a:t>between</a:t>
            </a:r>
            <a:r>
              <a:rPr lang="es-ES" sz="2000" dirty="0"/>
              <a:t> </a:t>
            </a:r>
            <a:r>
              <a:rPr lang="es-ES" sz="2000" dirty="0" err="1"/>
              <a:t>morphs</a:t>
            </a:r>
            <a:r>
              <a:rPr lang="es-ES" sz="2000" dirty="0"/>
              <a:t> </a:t>
            </a:r>
            <a:r>
              <a:rPr lang="es-ES" sz="2000" dirty="0" err="1"/>
              <a:t>become</a:t>
            </a:r>
            <a:r>
              <a:rPr lang="es-ES" sz="2000" dirty="0"/>
              <a:t> more </a:t>
            </a:r>
            <a:r>
              <a:rPr lang="es-ES" sz="2000" dirty="0" err="1"/>
              <a:t>pronounced</a:t>
            </a:r>
            <a:r>
              <a:rPr lang="es-ES" sz="2000" dirty="0"/>
              <a:t> </a:t>
            </a:r>
            <a:r>
              <a:rPr lang="es-ES" sz="2000" dirty="0" err="1"/>
              <a:t>with</a:t>
            </a:r>
            <a:r>
              <a:rPr lang="es-ES" sz="2000" dirty="0"/>
              <a:t> </a:t>
            </a:r>
            <a:r>
              <a:rPr lang="es-ES" sz="2000" dirty="0" err="1"/>
              <a:t>growth</a:t>
            </a: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err="1"/>
              <a:t>Reciprocal</a:t>
            </a:r>
            <a:r>
              <a:rPr lang="es-ES" sz="2000" dirty="0"/>
              <a:t> </a:t>
            </a:r>
            <a:r>
              <a:rPr lang="es-ES" sz="2000" dirty="0" err="1"/>
              <a:t>hybrids</a:t>
            </a:r>
            <a:r>
              <a:rPr lang="es-ES" sz="2000" dirty="0"/>
              <a:t> </a:t>
            </a:r>
            <a:r>
              <a:rPr lang="es-ES" sz="2000" dirty="0" err="1"/>
              <a:t>appear</a:t>
            </a:r>
            <a:r>
              <a:rPr lang="es-ES" sz="2000" dirty="0"/>
              <a:t> to be </a:t>
            </a:r>
            <a:r>
              <a:rPr lang="es-ES" sz="2000" dirty="0" err="1"/>
              <a:t>intermediate</a:t>
            </a:r>
            <a:r>
              <a:rPr lang="es-ES" sz="2000" dirty="0"/>
              <a:t> at </a:t>
            </a:r>
            <a:r>
              <a:rPr lang="es-ES" sz="2000" dirty="0" err="1"/>
              <a:t>early</a:t>
            </a:r>
            <a:r>
              <a:rPr lang="es-ES" sz="2000" dirty="0"/>
              <a:t> </a:t>
            </a:r>
            <a:r>
              <a:rPr lang="es-ES" sz="2000" dirty="0" err="1"/>
              <a:t>stages</a:t>
            </a:r>
            <a:r>
              <a:rPr lang="es-ES" sz="2000" dirty="0"/>
              <a:t>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/>
              <a:t> …</a:t>
            </a:r>
            <a:r>
              <a:rPr lang="es-ES" sz="2000" dirty="0" err="1"/>
              <a:t>but</a:t>
            </a:r>
            <a:r>
              <a:rPr lang="es-ES" sz="2000" dirty="0"/>
              <a:t> </a:t>
            </a:r>
            <a:r>
              <a:rPr lang="es-ES" sz="2000" dirty="0" err="1"/>
              <a:t>start</a:t>
            </a:r>
            <a:r>
              <a:rPr lang="es-ES" sz="2000" dirty="0"/>
              <a:t> </a:t>
            </a:r>
            <a:r>
              <a:rPr lang="es-ES" sz="2000" dirty="0" err="1"/>
              <a:t>diverging</a:t>
            </a:r>
            <a:r>
              <a:rPr lang="es-ES" sz="2000" dirty="0"/>
              <a:t> </a:t>
            </a:r>
            <a:r>
              <a:rPr lang="es-ES" sz="2000" dirty="0" err="1"/>
              <a:t>towards</a:t>
            </a:r>
            <a:r>
              <a:rPr lang="es-ES" sz="2000" dirty="0"/>
              <a:t> </a:t>
            </a:r>
            <a:r>
              <a:rPr lang="es-ES" sz="2000" dirty="0" err="1"/>
              <a:t>their</a:t>
            </a:r>
            <a:r>
              <a:rPr lang="es-ES" sz="2000" dirty="0"/>
              <a:t> </a:t>
            </a:r>
            <a:r>
              <a:rPr lang="es-ES" sz="2000" dirty="0" err="1"/>
              <a:t>respective</a:t>
            </a:r>
            <a:r>
              <a:rPr lang="es-ES" sz="2000" dirty="0"/>
              <a:t> maternal </a:t>
            </a:r>
            <a:r>
              <a:rPr lang="es-ES" sz="2000" dirty="0" err="1"/>
              <a:t>phenotypes</a:t>
            </a:r>
            <a:r>
              <a:rPr lang="es-ES" sz="2000" dirty="0"/>
              <a:t> </a:t>
            </a:r>
            <a:r>
              <a:rPr lang="es-ES" sz="2000" dirty="0" err="1"/>
              <a:t>or</a:t>
            </a:r>
            <a:r>
              <a:rPr lang="es-ES" sz="2000" dirty="0"/>
              <a:t> show </a:t>
            </a:r>
            <a:r>
              <a:rPr lang="es-ES" sz="2000" dirty="0" err="1"/>
              <a:t>transgressive</a:t>
            </a:r>
            <a:r>
              <a:rPr lang="es-ES" sz="2000" dirty="0"/>
              <a:t> (</a:t>
            </a:r>
            <a:r>
              <a:rPr lang="es-ES" sz="2000" dirty="0" err="1"/>
              <a:t>outside</a:t>
            </a:r>
            <a:r>
              <a:rPr lang="es-ES" sz="2000" dirty="0"/>
              <a:t> of </a:t>
            </a:r>
            <a:r>
              <a:rPr lang="es-ES" sz="2000" dirty="0" err="1"/>
              <a:t>the</a:t>
            </a:r>
            <a:r>
              <a:rPr lang="es-ES" sz="2000" dirty="0"/>
              <a:t> parental </a:t>
            </a:r>
            <a:r>
              <a:rPr lang="es-ES" sz="2000" dirty="0" err="1"/>
              <a:t>range</a:t>
            </a:r>
            <a:r>
              <a:rPr lang="es-ES" sz="2000" dirty="0"/>
              <a:t>) </a:t>
            </a:r>
            <a:r>
              <a:rPr lang="es-ES" sz="2000" dirty="0" err="1"/>
              <a:t>morphological</a:t>
            </a:r>
            <a:r>
              <a:rPr lang="es-ES" sz="2000" dirty="0"/>
              <a:t> </a:t>
            </a:r>
            <a:r>
              <a:rPr lang="es-ES" sz="2000" dirty="0" err="1"/>
              <a:t>traits</a:t>
            </a:r>
            <a:r>
              <a:rPr lang="es-ES" sz="20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err="1"/>
              <a:t>If</a:t>
            </a:r>
            <a:r>
              <a:rPr lang="es-ES" sz="2000" dirty="0"/>
              <a:t> </a:t>
            </a:r>
            <a:r>
              <a:rPr lang="es-ES" sz="2000" dirty="0" err="1"/>
              <a:t>there’re</a:t>
            </a:r>
            <a:r>
              <a:rPr lang="es-ES" sz="2000" dirty="0"/>
              <a:t> </a:t>
            </a:r>
            <a:r>
              <a:rPr lang="es-ES" sz="2000" dirty="0" err="1"/>
              <a:t>hybrids</a:t>
            </a:r>
            <a:r>
              <a:rPr lang="es-ES" sz="2000" dirty="0"/>
              <a:t> in </a:t>
            </a:r>
            <a:r>
              <a:rPr lang="es-ES" sz="2000" dirty="0" err="1"/>
              <a:t>the</a:t>
            </a:r>
            <a:r>
              <a:rPr lang="es-ES" sz="2000" dirty="0"/>
              <a:t> </a:t>
            </a:r>
            <a:r>
              <a:rPr lang="es-ES" sz="2000" dirty="0" err="1"/>
              <a:t>lake</a:t>
            </a:r>
            <a:r>
              <a:rPr lang="es-ES" sz="2000" dirty="0"/>
              <a:t> </a:t>
            </a:r>
            <a:r>
              <a:rPr lang="es-ES" sz="2000" dirty="0" err="1"/>
              <a:t>they</a:t>
            </a:r>
            <a:r>
              <a:rPr lang="es-ES" sz="2000" dirty="0"/>
              <a:t> </a:t>
            </a:r>
            <a:r>
              <a:rPr lang="es-ES" sz="2000" dirty="0" err="1"/>
              <a:t>probably</a:t>
            </a:r>
            <a:r>
              <a:rPr lang="es-ES" sz="2000" dirty="0"/>
              <a:t> look </a:t>
            </a:r>
            <a:r>
              <a:rPr lang="es-ES" sz="2000" dirty="0" err="1"/>
              <a:t>like</a:t>
            </a:r>
            <a:r>
              <a:rPr lang="es-ES" sz="2000" dirty="0"/>
              <a:t> </a:t>
            </a:r>
            <a:r>
              <a:rPr lang="es-ES" sz="2000" dirty="0" err="1"/>
              <a:t>their</a:t>
            </a:r>
            <a:r>
              <a:rPr lang="es-ES" sz="2000" dirty="0"/>
              <a:t> </a:t>
            </a:r>
            <a:r>
              <a:rPr lang="es-ES" sz="2000" dirty="0" err="1"/>
              <a:t>mothers</a:t>
            </a:r>
            <a:r>
              <a:rPr lang="es-ES" sz="2000" dirty="0"/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38A0-7758-4E1B-987B-AE481155E084}" type="slidenum">
              <a:rPr lang="en-GB" smtClean="0"/>
              <a:t>4</a:t>
            </a:fld>
            <a:endParaRPr lang="en-GB"/>
          </a:p>
        </p:txBody>
      </p:sp>
      <p:sp>
        <p:nvSpPr>
          <p:cNvPr id="5" name="CuadroTexto 1">
            <a:extLst>
              <a:ext uri="{FF2B5EF4-FFF2-40B4-BE49-F238E27FC236}">
                <a16:creationId xmlns:a16="http://schemas.microsoft.com/office/drawing/2014/main" id="{9AC46513-8FA0-9445-932D-C2E917EBA8D5}"/>
              </a:ext>
            </a:extLst>
          </p:cNvPr>
          <p:cNvSpPr txBox="1"/>
          <p:nvPr/>
        </p:nvSpPr>
        <p:spPr>
          <a:xfrm>
            <a:off x="979885" y="3605641"/>
            <a:ext cx="10417968" cy="492443"/>
          </a:xfrm>
          <a:prstGeom prst="rect">
            <a:avLst/>
          </a:prstGeom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-ES" sz="2600" dirty="0" err="1"/>
              <a:t>What</a:t>
            </a:r>
            <a:r>
              <a:rPr lang="es-ES" sz="2600" dirty="0"/>
              <a:t> do I </a:t>
            </a:r>
            <a:r>
              <a:rPr lang="es-ES" sz="2600" dirty="0" err="1"/>
              <a:t>want</a:t>
            </a:r>
            <a:r>
              <a:rPr lang="es-ES" sz="2600" dirty="0"/>
              <a:t> to </a:t>
            </a:r>
            <a:r>
              <a:rPr lang="es-ES" sz="2600" dirty="0" err="1"/>
              <a:t>learn</a:t>
            </a:r>
            <a:r>
              <a:rPr lang="es-ES" sz="2600" dirty="0"/>
              <a:t> </a:t>
            </a:r>
            <a:r>
              <a:rPr lang="es-ES" sz="2600" dirty="0" err="1"/>
              <a:t>next</a:t>
            </a:r>
            <a:r>
              <a:rPr lang="es-ES" sz="2600" dirty="0"/>
              <a:t>?</a:t>
            </a:r>
            <a:endParaRPr lang="en-GB" sz="2600" dirty="0"/>
          </a:p>
        </p:txBody>
      </p:sp>
      <p:sp>
        <p:nvSpPr>
          <p:cNvPr id="7" name="CuadroTexto 2">
            <a:extLst>
              <a:ext uri="{FF2B5EF4-FFF2-40B4-BE49-F238E27FC236}">
                <a16:creationId xmlns:a16="http://schemas.microsoft.com/office/drawing/2014/main" id="{9FC4F312-5BF1-5A40-A349-45ECB8346446}"/>
              </a:ext>
            </a:extLst>
          </p:cNvPr>
          <p:cNvSpPr txBox="1"/>
          <p:nvPr/>
        </p:nvSpPr>
        <p:spPr>
          <a:xfrm>
            <a:off x="1067991" y="4138135"/>
            <a:ext cx="103298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err="1"/>
              <a:t>Using</a:t>
            </a:r>
            <a:r>
              <a:rPr lang="es-ES" sz="2000" dirty="0"/>
              <a:t> </a:t>
            </a:r>
            <a:r>
              <a:rPr lang="es-ES" sz="2000" dirty="0" err="1"/>
              <a:t>geomorph</a:t>
            </a:r>
            <a:r>
              <a:rPr lang="es-ES" sz="2000" dirty="0"/>
              <a:t> at </a:t>
            </a:r>
            <a:r>
              <a:rPr lang="es-ES" sz="2000" dirty="0" err="1"/>
              <a:t>the</a:t>
            </a:r>
            <a:r>
              <a:rPr lang="es-ES" sz="2000" dirty="0"/>
              <a:t> </a:t>
            </a:r>
            <a:r>
              <a:rPr lang="es-ES" sz="2000" dirty="0" err="1"/>
              <a:t>moment</a:t>
            </a: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err="1"/>
              <a:t>Deepen</a:t>
            </a:r>
            <a:r>
              <a:rPr lang="es-ES" sz="2000" dirty="0"/>
              <a:t> </a:t>
            </a:r>
            <a:r>
              <a:rPr lang="es-ES" sz="2000" dirty="0" err="1"/>
              <a:t>my</a:t>
            </a:r>
            <a:r>
              <a:rPr lang="es-ES" sz="2000" dirty="0"/>
              <a:t> </a:t>
            </a:r>
            <a:r>
              <a:rPr lang="es-ES" sz="2000" dirty="0" err="1"/>
              <a:t>knowledge</a:t>
            </a:r>
            <a:r>
              <a:rPr lang="es-ES" sz="2000" dirty="0"/>
              <a:t> in </a:t>
            </a:r>
            <a:r>
              <a:rPr lang="es-ES" sz="2000" dirty="0" err="1"/>
              <a:t>multivariate</a:t>
            </a:r>
            <a:r>
              <a:rPr lang="es-ES" sz="2000" dirty="0"/>
              <a:t> </a:t>
            </a:r>
            <a:r>
              <a:rPr lang="es-ES" sz="2000" dirty="0" err="1"/>
              <a:t>analysis</a:t>
            </a:r>
            <a:r>
              <a:rPr lang="es-ES" sz="2000" dirty="0"/>
              <a:t> (</a:t>
            </a:r>
            <a:r>
              <a:rPr lang="es-ES" sz="2000" dirty="0" err="1"/>
              <a:t>interpret</a:t>
            </a:r>
            <a:r>
              <a:rPr lang="es-ES" sz="2000" dirty="0"/>
              <a:t> </a:t>
            </a:r>
            <a:r>
              <a:rPr lang="es-ES" sz="2000" dirty="0" err="1"/>
              <a:t>geomorph</a:t>
            </a:r>
            <a:r>
              <a:rPr lang="es-ES" sz="2000" dirty="0"/>
              <a:t> outputs </a:t>
            </a:r>
            <a:r>
              <a:rPr lang="es-ES" sz="2000" dirty="0" err="1"/>
              <a:t>correctly</a:t>
            </a:r>
            <a:r>
              <a:rPr lang="es-ES" sz="2000" dirty="0"/>
              <a:t>, </a:t>
            </a:r>
            <a:r>
              <a:rPr lang="es-ES" sz="2000" dirty="0" err="1"/>
              <a:t>play</a:t>
            </a:r>
            <a:r>
              <a:rPr lang="es-ES" sz="2000" dirty="0"/>
              <a:t> </a:t>
            </a:r>
            <a:r>
              <a:rPr lang="es-ES" sz="2000" dirty="0" err="1"/>
              <a:t>with</a:t>
            </a:r>
            <a:r>
              <a:rPr lang="es-ES" sz="2000" dirty="0"/>
              <a:t> RRPP </a:t>
            </a:r>
            <a:r>
              <a:rPr lang="es-ES" sz="2000" dirty="0" err="1"/>
              <a:t>options</a:t>
            </a:r>
            <a:r>
              <a:rPr lang="es-ES" sz="2000" dirty="0"/>
              <a:t>…) </a:t>
            </a:r>
            <a:r>
              <a:rPr lang="es-ES" sz="2000" dirty="0" err="1"/>
              <a:t>before</a:t>
            </a:r>
            <a:r>
              <a:rPr lang="es-ES" sz="2000" dirty="0"/>
              <a:t> I </a:t>
            </a:r>
            <a:r>
              <a:rPr lang="es-ES" sz="2000" dirty="0" err="1"/>
              <a:t>expand</a:t>
            </a:r>
            <a:r>
              <a:rPr lang="es-ES" sz="2000" dirty="0"/>
              <a:t> </a:t>
            </a:r>
            <a:r>
              <a:rPr lang="es-ES" sz="2000" dirty="0" err="1"/>
              <a:t>my</a:t>
            </a:r>
            <a:r>
              <a:rPr lang="es-ES" sz="2000" dirty="0"/>
              <a:t> data set and </a:t>
            </a:r>
            <a:r>
              <a:rPr lang="es-ES" sz="2000" dirty="0" err="1"/>
              <a:t>select</a:t>
            </a:r>
            <a:r>
              <a:rPr lang="es-ES" sz="2000" dirty="0"/>
              <a:t> </a:t>
            </a:r>
            <a:r>
              <a:rPr lang="es-ES" sz="2000" dirty="0" err="1"/>
              <a:t>traits</a:t>
            </a:r>
            <a:r>
              <a:rPr lang="es-ES" sz="2000" dirty="0"/>
              <a:t> </a:t>
            </a:r>
            <a:r>
              <a:rPr lang="es-ES" sz="2000" dirty="0" err="1"/>
              <a:t>for</a:t>
            </a:r>
            <a:r>
              <a:rPr lang="es-ES" sz="2000" dirty="0"/>
              <a:t> </a:t>
            </a:r>
            <a:r>
              <a:rPr lang="es-ES" sz="2000" dirty="0" err="1"/>
              <a:t>mapping</a:t>
            </a:r>
            <a:endParaRPr lang="es-ES" sz="2000" dirty="0"/>
          </a:p>
        </p:txBody>
      </p:sp>
      <p:sp>
        <p:nvSpPr>
          <p:cNvPr id="8" name="CuadroTexto 1">
            <a:extLst>
              <a:ext uri="{FF2B5EF4-FFF2-40B4-BE49-F238E27FC236}">
                <a16:creationId xmlns:a16="http://schemas.microsoft.com/office/drawing/2014/main" id="{AA52B78E-7015-604E-98EF-9753A1084AC6}"/>
              </a:ext>
            </a:extLst>
          </p:cNvPr>
          <p:cNvSpPr txBox="1"/>
          <p:nvPr/>
        </p:nvSpPr>
        <p:spPr>
          <a:xfrm>
            <a:off x="4322511" y="5569016"/>
            <a:ext cx="26629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Thanks</a:t>
            </a:r>
            <a:r>
              <a:rPr lang="es-ES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2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</a:t>
            </a:r>
            <a:r>
              <a:rPr lang="es-ES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2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listening</a:t>
            </a:r>
            <a:r>
              <a:rPr lang="es-ES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!</a:t>
            </a:r>
          </a:p>
          <a:p>
            <a:endParaRPr lang="es-ES" sz="2200" dirty="0"/>
          </a:p>
        </p:txBody>
      </p:sp>
      <p:pic>
        <p:nvPicPr>
          <p:cNvPr id="9" name="Picture 2" descr="🧬 DNA Emoji on Apple iOS 12.1">
            <a:extLst>
              <a:ext uri="{FF2B5EF4-FFF2-40B4-BE49-F238E27FC236}">
                <a16:creationId xmlns:a16="http://schemas.microsoft.com/office/drawing/2014/main" id="{6309F5AD-9E9D-EF46-9E4B-5DD00EDA5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1874" y="5644123"/>
            <a:ext cx="377394" cy="37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Tuna Fish Emoji [Free Download IOS Emojis] | Emoji Island">
            <a:extLst>
              <a:ext uri="{FF2B5EF4-FFF2-40B4-BE49-F238E27FC236}">
                <a16:creationId xmlns:a16="http://schemas.microsoft.com/office/drawing/2014/main" id="{BD0BA327-830B-3144-9D15-159C4F27A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3706" y="5644123"/>
            <a:ext cx="477658" cy="375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5016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3640</TotalTime>
  <Words>494</Words>
  <Application>Microsoft Macintosh PowerPoint</Application>
  <PresentationFormat>Widescreen</PresentationFormat>
  <Paragraphs>52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genomic basis of adaptive differentiation between closely related morphs of Arctic charr</dc:title>
  <dc:creator>Marina de la Cámara Peña</dc:creator>
  <cp:lastModifiedBy>Marina De La Camara Pena</cp:lastModifiedBy>
  <cp:revision>113</cp:revision>
  <dcterms:created xsi:type="dcterms:W3CDTF">2020-05-06T19:44:58Z</dcterms:created>
  <dcterms:modified xsi:type="dcterms:W3CDTF">2020-05-19T15:55:06Z</dcterms:modified>
</cp:coreProperties>
</file>